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5143500" cx="9144000"/>
  <p:notesSz cx="6858000" cy="9144000"/>
  <p:embeddedFontLst>
    <p:embeddedFont>
      <p:font typeface="Raleway"/>
      <p:regular r:id="rId83"/>
      <p:bold r:id="rId84"/>
      <p:italic r:id="rId85"/>
      <p:boldItalic r:id="rId86"/>
    </p:embeddedFont>
    <p:embeddedFont>
      <p:font typeface="Noto Sans KR"/>
      <p:regular r:id="rId87"/>
      <p:bold r:id="rId88"/>
    </p:embeddedFont>
    <p:embeddedFont>
      <p:font typeface="Lat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3D453D-5F44-4DCC-B063-E07E80419A68}">
  <a:tblStyle styleId="{EE3D453D-5F44-4DCC-B063-E07E80419A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aleway-bold.fntdata"/><Relationship Id="rId83" Type="http://schemas.openxmlformats.org/officeDocument/2006/relationships/font" Target="fonts/Raleway-regular.fntdata"/><Relationship Id="rId42" Type="http://schemas.openxmlformats.org/officeDocument/2006/relationships/slide" Target="slides/slide36.xml"/><Relationship Id="rId86" Type="http://schemas.openxmlformats.org/officeDocument/2006/relationships/font" Target="fonts/Raleway-boldItalic.fntdata"/><Relationship Id="rId41" Type="http://schemas.openxmlformats.org/officeDocument/2006/relationships/slide" Target="slides/slide35.xml"/><Relationship Id="rId85" Type="http://schemas.openxmlformats.org/officeDocument/2006/relationships/font" Target="fonts/Raleway-italic.fntdata"/><Relationship Id="rId44" Type="http://schemas.openxmlformats.org/officeDocument/2006/relationships/slide" Target="slides/slide38.xml"/><Relationship Id="rId88" Type="http://schemas.openxmlformats.org/officeDocument/2006/relationships/font" Target="fonts/NotoSansKR-bold.fntdata"/><Relationship Id="rId43" Type="http://schemas.openxmlformats.org/officeDocument/2006/relationships/slide" Target="slides/slide37.xml"/><Relationship Id="rId87" Type="http://schemas.openxmlformats.org/officeDocument/2006/relationships/font" Target="fonts/NotoSansKR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Lato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Lato-italic.fntdata"/><Relationship Id="rId90" Type="http://schemas.openxmlformats.org/officeDocument/2006/relationships/font" Target="fonts/Lato-bold.fntdata"/><Relationship Id="rId92" Type="http://schemas.openxmlformats.org/officeDocument/2006/relationships/font" Target="fonts/Lat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e6149ed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e6149ed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12529d17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12529d17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d879e3379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d879e3379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d879e3379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d879e3379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12529d1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12529d1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e6149ed9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e6149ed9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e6149ed9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e6149ed9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12529d17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12529d17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e6149ed9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e6149ed9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12529d17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12529d17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e6149ed9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e6149ed9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d09e54c9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d09e54c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12529d17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12529d17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e6149ed9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4e6149ed9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e6149ed9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e6149ed9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e6149ed9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e6149ed9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12529d17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12529d17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12529d17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12529d17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12529d17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12529d17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e6149ed9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e6149ed9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e6149ed9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e6149ed9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12529d17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12529d17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e6149ed9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e6149ed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e6149ed9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e6149ed9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12529d17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12529d17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12529d17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12529d17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e6149ed9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4e6149ed9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e6149ed9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e6149ed9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12529d17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12529d17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e6149ed9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e6149ed9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12529d17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12529d17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12529d17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12529d17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12529d179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12529d17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e6149ed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e6149ed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e6149ed9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e6149ed9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e6149ed9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e6149ed9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12529d17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12529d17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12529d179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512529d179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12529d17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512529d17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e6149ed9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4e6149ed9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12529d17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12529d17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12529d17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12529d17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12529d17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12529d17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e6149ed9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4e6149ed9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d09e54c9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d09e54c9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12529d179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12529d179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12529d179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512529d17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12529d179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12529d17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12529d17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12529d17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12529d179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12529d179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e6149ed9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e6149ed9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4e6149ed9f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4e6149ed9f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e6149ed9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4e6149ed9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4e6149ed9f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4e6149ed9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4e6149ed9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4e6149ed9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12529d17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12529d1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e6149ed9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e6149ed9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512529d179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512529d179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12529d179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512529d179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512529d179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512529d179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12529d179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512529d179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12529d179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12529d179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12529d179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12529d179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512529d179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512529d17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512529d179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512529d179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512529d179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512529d179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12529d17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12529d17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512529d179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512529d179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512529d179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512529d179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12529d179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512529d179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12529d179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512529d179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512529d179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512529d179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12529d179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512529d179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512529d179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512529d17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12529d1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12529d1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12529d17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12529d17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B5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0" y="0"/>
            <a:ext cx="333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type="title"/>
          </p:nvPr>
        </p:nvSpPr>
        <p:spPr>
          <a:xfrm>
            <a:off x="333306" y="1312300"/>
            <a:ext cx="2761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93C47D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PyQt6 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기반 계산기 시스템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767850" y="2148750"/>
            <a:ext cx="8111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괄호 처리, 연산자 우선순위, 상태 기반 입력 흐름을 지원하는 GUI 계산기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6951750" y="4467450"/>
            <a:ext cx="1927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발표자: 장진혁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기능 구현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3-1. </a:t>
            </a:r>
            <a:r>
              <a:rPr lang="ko"/>
              <a:t>주요 기능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  <p:graphicFrame>
        <p:nvGraphicFramePr>
          <p:cNvPr id="189" name="Google Shape;189;p26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처리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숫자를 입력하는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소수점을 입력하고 중복을 방지하는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± 부호를 토글하는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연산자를 입력하고 중복을 처리하는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괄호를 입력하고 곱셈을 자동 처리하는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괄호의 개수를 검증하고 빈 괄호를 방지하는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및 상태 초기화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새로운 입력을 초기화하는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초기화(AC) 또는 부분 삭제(C)를 수행하는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</a:t>
            </a:r>
            <a:r>
              <a:rPr lang="ko"/>
              <a:t> 기능</a:t>
            </a:r>
            <a:endParaRPr/>
          </a:p>
        </p:txBody>
      </p:sp>
      <p:graphicFrame>
        <p:nvGraphicFramePr>
          <p:cNvPr id="195" name="Google Shape;195;p27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처리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중위 수식을 후위 표기법으로 변환하는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후위 표기 수식을 스택으로 계산하는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괄호와 연산자를 자동 보완하는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 및 결과 출력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에러 발생 시 오류 메시지를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UX 보완 메시지를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결과를 라인에 나누어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정수 결과 시 .0을 제거하여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3-2. </a:t>
            </a:r>
            <a:r>
              <a:rPr lang="ko"/>
              <a:t>입력 처리 기능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SR_01. 숫자(0-9)를 입력하는 기능</a:t>
            </a:r>
            <a:endParaRPr/>
          </a:p>
        </p:txBody>
      </p:sp>
      <p:graphicFrame>
        <p:nvGraphicFramePr>
          <p:cNvPr id="206" name="Google Shape;206;p29"/>
          <p:cNvGraphicFramePr/>
          <p:nvPr/>
        </p:nvGraphicFramePr>
        <p:xfrm>
          <a:off x="838550" y="440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0~9 숫자 버튼 클릭 시 숫자를 current_input에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7" name="Google Shape;207;p29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2" y="992596"/>
            <a:ext cx="1960950" cy="319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58"/>
            <a:ext cx="1960950" cy="319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SR_01. 숫자(0-9)를 입력하는 기능</a:t>
            </a:r>
            <a:endParaRPr/>
          </a:p>
        </p:txBody>
      </p:sp>
      <p:graphicFrame>
        <p:nvGraphicFramePr>
          <p:cNvPr id="215" name="Google Shape;215;p30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32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READY, INPUTTING, CALCULATED 상태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32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컨트롤러에서 </a:t>
                      </a:r>
                      <a:r>
                        <a:rPr lang="ko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handle_digit()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호출 시 </a:t>
                      </a:r>
                      <a:r>
                        <a:rPr lang="ko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model.input_digit()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로 위임하여 current_input 업데이트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44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최대 20자리까지 입력 제한 (len &lt; 20)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에러 상태 시 초기화 후 입력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9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계산 완료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이후에도 자연스럽게 새로운 수 입력 가능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실수로 긴 숫자 입력 방지 → UX 안전성 확보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초기화 없이 지속적인 입력 가능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흐름 끊김 방지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SR_02. </a:t>
            </a:r>
            <a:r>
              <a:rPr lang="ko"/>
              <a:t>소수점을 입력하고 중복을 방지하는 기능</a:t>
            </a:r>
            <a:endParaRPr/>
          </a:p>
        </p:txBody>
      </p:sp>
      <p:graphicFrame>
        <p:nvGraphicFramePr>
          <p:cNvPr id="221" name="Google Shape;221;p31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‘.’ 버튼 입력 시 ‘0.’ 또는 ‘-0.’으로 자동 보완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차단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31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2" y="992596"/>
            <a:ext cx="1960950" cy="319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0"/>
            <a:ext cx="1960950" cy="3198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SR_02. 소수점을 입력하고 중복을 방지하는 기능</a:t>
            </a:r>
            <a:endParaRPr/>
          </a:p>
        </p:txBody>
      </p:sp>
      <p:graphicFrame>
        <p:nvGraphicFramePr>
          <p:cNvPr id="230" name="Google Shape;230;p32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23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READY, INPUTTING, CALCULATED 상태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handle_digit(‘.’) 호출 시 → model.input_digit(‘.’) 내부에서 중복 소수점 여부 확인 및 자동 보완 수행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중복 입력 시 “소수점은 한 번만 입력할 수 있습니다” 메시지 출력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‘.’만 입력 시 ‘0.’으로 보완 →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편의성 제공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중복 소수점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사전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 →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흐름이 끊기지 않도록 함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계산기와 같은 소수점 입력 UX 제공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SR_03.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± 부호를 토글하는 기능</a:t>
            </a:r>
            <a:endParaRPr/>
          </a:p>
        </p:txBody>
      </p:sp>
      <p:graphicFrame>
        <p:nvGraphicFramePr>
          <p:cNvPr id="236" name="Google Shape;236;p33"/>
          <p:cNvGraphicFramePr/>
          <p:nvPr/>
        </p:nvGraphicFramePr>
        <p:xfrm>
          <a:off x="838550" y="440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 버튼 클릭 시 현재 입력 수에 ‘-’ 부호를 토글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7" name="Google Shape;237;p33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92638"/>
            <a:ext cx="1960925" cy="319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2" y="956601"/>
            <a:ext cx="1960925" cy="319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"/>
              <a:t>GUI 화면 구성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SR_03.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± 부호를 토글하는 기능</a:t>
            </a:r>
            <a:endParaRPr/>
          </a:p>
        </p:txBody>
      </p:sp>
      <p:graphicFrame>
        <p:nvGraphicFramePr>
          <p:cNvPr id="245" name="Google Shape;245;p34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20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READY, INPUTTING, CALCULATED 상태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handle_sign() → model.toggle_sign()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0 입력 중인 경우: ‘0’ ↔ ‘-’ 토글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계산 완료(CALCULATED) 상태에서 ± 누르면 기존 결과값을 음수로 변환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에러 상태(ERROR)에서는 초기화 후 사용 가능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일반 계산기와 유사한 부호 전환 UX 제공으로 사용자 친화성 강화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입력 상태를 유지한 채 부호만 전환되므로, 기존 숫자값은 그대로 유지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± 버튼이 독립적으로 동작하여, 계산 전에도 음수를 바로 시작할 수 있도록 유도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SR_04.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연산자를 입력하고 중복을 처리하는 기능</a:t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3" name="Google Shape;253;p35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+, -, *, / 연산자 버튼 클릭 시 현재 수식 뒤에 연산자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이전에 연산자가 있으면 새 연산자로 덮어씀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2" y="956606"/>
            <a:ext cx="1960925" cy="319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SR_04.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연산자를 입력하고 중복을 처리하는 기능</a:t>
            </a:r>
            <a:endParaRPr/>
          </a:p>
        </p:txBody>
      </p:sp>
      <p:graphicFrame>
        <p:nvGraphicFramePr>
          <p:cNvPr id="260" name="Google Shape;260;p36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1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, CALCULATED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상태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handle_operator() → model.input_operator()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연속 입력 시 마지막 연산자로 덮어쓰기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‘-’ 단독 입력은 음수 시작으로 허용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중복 오류를 자동으로 보정하여 계산 흐름을 유지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불완전하거나 부정확한 수식 입력을 사전에 차단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실제 계산기처럼 직관적인 입력 피드백 제공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6" name="Google Shape;266;p37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뒤 또는 닫는 괄호 뒤에 여는 괄호 입력시 * 자동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7" name="Google Shape;267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SR_05. </a:t>
            </a:r>
            <a:r>
              <a:rPr lang="ko"/>
              <a:t>괄호를 입력하고 곱셈을 자동 처리하는 기능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8" y="992650"/>
            <a:ext cx="1960925" cy="31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636"/>
            <a:ext cx="1960925" cy="3198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SR_05. 괄호를 입력하고 곱셈을 자동 처리하는 기능</a:t>
            </a:r>
            <a:endParaRPr/>
          </a:p>
        </p:txBody>
      </p:sp>
      <p:graphicFrame>
        <p:nvGraphicFramePr>
          <p:cNvPr id="275" name="Google Shape;275;p38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1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 상태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handle_lparen() → model.input_lparen()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 앞에 숫자/닫는 괄호 → ‘*’ 자동 삽입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음수 입력 후 괄호 입력 시 → -1*( 형태로 자동 변환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시작 괄호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일 경우 곱셈 없이 입력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암묵적으로 생략된 곱셈 기호(*)를 자동 삽입하여 수식 오류 방지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사용자가 괄호를 자유롭게 입력해도 정확한 계산이 가능하도록 유도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수학적 표현과 일치하는 자연스러운 입력 경험 제공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SR_06.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빈 괄호를 방지하는 기능</a:t>
            </a:r>
            <a:endParaRPr/>
          </a:p>
        </p:txBody>
      </p:sp>
      <p:sp>
        <p:nvSpPr>
          <p:cNvPr id="281" name="Google Shape;281;p39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2" name="Google Shape;282;p39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빈 괄호 입력 방지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584"/>
            <a:ext cx="1960950" cy="319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6"/>
            <a:ext cx="1960950" cy="319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SR_06.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괄호의 개수를 검증하고 빈 괄호를 방지하는 기능</a:t>
            </a:r>
            <a:endParaRPr/>
          </a:p>
        </p:txBody>
      </p:sp>
      <p:graphicFrame>
        <p:nvGraphicFramePr>
          <p:cNvPr id="290" name="Google Shape;290;p40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1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INPUTTING, CALCULATED 상태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handle_rparen() 내부 괄호 처리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‘()’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→ ‘()’ 전체 자동 삭제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뒤 ‘)’ 입력 시 → 직전 연산자 제거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연산자만 들어 있는 괄호의 경우 괄호 전체 삭제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빈 괄호 입력을 자동 제거하여 불완전 수식 방지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수식 입력 도중 실수로 인한 괄호 오류를 사전에 정정하여 입력 흐름 유지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3-3. </a:t>
            </a:r>
            <a:r>
              <a:rPr lang="ko"/>
              <a:t>입력 및 상태 초기화 기능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SR_07.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계산 후 새로운 입력을 초기화하는 기능</a:t>
            </a:r>
            <a:endParaRPr/>
          </a:p>
        </p:txBody>
      </p:sp>
      <p:sp>
        <p:nvSpPr>
          <p:cNvPr id="301" name="Google Shape;301;p42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02" name="Google Shape;302;p42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완료 상태(CALCULATED)에서 숫자 입력 시 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기존 수식을 초기화하고 새 입력 시작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32"/>
            <a:ext cx="1960925" cy="319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572"/>
            <a:ext cx="1960950" cy="31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SR_07.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계산 후 새로운 입력을 초기화하는 기능</a:t>
            </a:r>
            <a:endParaRPr/>
          </a:p>
        </p:txBody>
      </p:sp>
      <p:graphicFrame>
        <p:nvGraphicFramePr>
          <p:cNvPr id="310" name="Google Shape;310;p43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 상태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handle_digit() 내부에서 CALCULATED 상태 감지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model.clear() 후 입력 시작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유지가 필요한 경우(예: 연산자 입력)는 초기화하지 않음.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계산 직후 숫자를 입력하면 자동으로 새 수식을 시작할 수 있도록 초기화 처리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이전 수식이 의도치 않게 이어지는 오류를 방지하여 사용자 혼란 최소화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계산기와 동일한 흐름을 제공하여 직관적인 UX 구현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9" y="1070072"/>
            <a:ext cx="2368900" cy="38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1-1. 디스플레이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06" name="Google Shape;106;p17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431300"/>
                <a:gridCol w="2797225"/>
                <a:gridCol w="1300450"/>
              </a:tblGrid>
              <a:tr h="33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 요소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Qt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객체명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상부 디스플레이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사용자가 입력한 전체 수식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하부 디스플레이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입력 중인 숫자 또는 계산 결과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텍스트 메시지 영역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 발생 시 메시지를 2초간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textBrowser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7" name="Google Shape;107;p17"/>
          <p:cNvGraphicFramePr/>
          <p:nvPr/>
        </p:nvGraphicFramePr>
        <p:xfrm>
          <a:off x="3228125" y="300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5528975"/>
              </a:tblGrid>
              <a:tr h="2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Note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오류, 잘못된 괄호, 중복 소수점 등 </a:t>
                      </a: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실수에 대한 안내 메시지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를 </a:t>
                      </a: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텍스트 메시지 영역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 표시합니다.  QTimer를 통해 2초 후 자동으로 사라지도록 처리하여 UX를 개선했습니다.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8" name="Google Shape;108;p17"/>
          <p:cNvSpPr txBox="1"/>
          <p:nvPr/>
        </p:nvSpPr>
        <p:spPr>
          <a:xfrm>
            <a:off x="508600" y="1404575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상부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08600" y="188415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하</a:t>
            </a: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08600" y="450370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메시지 영역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sp>
        <p:nvSpPr>
          <p:cNvPr id="316" name="Google Shape;316;p44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17" name="Google Shape;317;p44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버튼은 최근 입력만 제거, AC 버튼은 수식 전체 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03"/>
            <a:ext cx="1960950" cy="319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68"/>
            <a:ext cx="1960950" cy="319885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/>
        </p:nvSpPr>
        <p:spPr>
          <a:xfrm>
            <a:off x="3966750" y="2400575"/>
            <a:ext cx="121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부분 삭제(C)</a:t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graphicFrame>
        <p:nvGraphicFramePr>
          <p:cNvPr id="326" name="Google Shape;326;p45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버튼은 최근 입력만 제거, AC 버튼은 수식 전체 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03"/>
            <a:ext cx="1960950" cy="319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77"/>
            <a:ext cx="1960950" cy="31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45"/>
          <p:cNvSpPr txBox="1"/>
          <p:nvPr/>
        </p:nvSpPr>
        <p:spPr>
          <a:xfrm>
            <a:off x="3862075" y="2400575"/>
            <a:ext cx="137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초기화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(AC)</a:t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graphicFrame>
        <p:nvGraphicFramePr>
          <p:cNvPr id="336" name="Google Shape;336;p46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14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모든 상태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handle_c(), handle_ac()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각각 model.backspace() / model.reset()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C는 입력 중인 숫자를 제거하며, 이때 이전 수식은 유지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입력창이 비워진 상태에서 C는 tokens의 마지막 항목을 제거함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99999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(단, 마지막 항목이 숫자일 경우, 해당 숫자가 하단 디스플레이로 내려와 수정 가능)</a:t>
                      </a:r>
                      <a:endParaRPr>
                        <a:solidFill>
                          <a:srgbClr val="999999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AC는 입력 중인 값과 수식 전체(tokens) 모두 초기화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최근 입력만 제거할 수 있는 C 버튼으로 입력 실수 복구 가능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전체 초기화를 수행하는 AC 버튼으로 빠른 재입력 가능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계산기와 동일한 기능 분리로 사용자 혼란 최소화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입력 흐름에 대한 제어 유연성 제공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3-4. </a:t>
            </a:r>
            <a:r>
              <a:rPr lang="ko"/>
              <a:t>계산 처리 기능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SR_09. </a:t>
            </a:r>
            <a:r>
              <a:rPr lang="ko"/>
              <a:t>중위 수식을 후위 표기법으로 변환하는 기능</a:t>
            </a:r>
            <a:endParaRPr/>
          </a:p>
        </p:txBody>
      </p:sp>
      <p:sp>
        <p:nvSpPr>
          <p:cNvPr id="347" name="Google Shape;347;p48"/>
          <p:cNvSpPr/>
          <p:nvPr/>
        </p:nvSpPr>
        <p:spPr>
          <a:xfrm>
            <a:off x="3789150" y="129822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+  4  *  2  /  (  1  -  5  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8" name="Google Shape;348;p48"/>
          <p:cNvSpPr/>
          <p:nvPr/>
        </p:nvSpPr>
        <p:spPr>
          <a:xfrm>
            <a:off x="4274925" y="1875475"/>
            <a:ext cx="572100" cy="150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8"/>
          <p:cNvSpPr/>
          <p:nvPr/>
        </p:nvSpPr>
        <p:spPr>
          <a:xfrm>
            <a:off x="3789150" y="349072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4  2  *  1  5  -  /  + 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0" name="Google Shape;350;p48"/>
          <p:cNvSpPr/>
          <p:nvPr/>
        </p:nvSpPr>
        <p:spPr>
          <a:xfrm>
            <a:off x="2433150" y="131157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중위 수식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1" name="Google Shape;351;p48"/>
          <p:cNvSpPr/>
          <p:nvPr/>
        </p:nvSpPr>
        <p:spPr>
          <a:xfrm>
            <a:off x="2433150" y="349072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후위 표기법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2" name="Google Shape;352;p48"/>
          <p:cNvSpPr txBox="1"/>
          <p:nvPr/>
        </p:nvSpPr>
        <p:spPr>
          <a:xfrm>
            <a:off x="3789150" y="2360625"/>
            <a:ext cx="1843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Shunting Yard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53" name="Google Shape;353;p48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Shunting Yard 알고리즘으로 중위 수식을 후위 표기법으로 변환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SR_09. 중위 수식을 후위 표기법으로 변환하는 기능</a:t>
            </a:r>
            <a:endParaRPr/>
          </a:p>
        </p:txBody>
      </p:sp>
      <p:graphicFrame>
        <p:nvGraphicFramePr>
          <p:cNvPr id="359" name="Google Shape;359;p49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3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evaluate() 호출 시 내부 처리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evaluate() 시 model.to_postfix() 호출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연산자 스택과 출력 큐 기반으로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Shunting Yard 알고리즘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구현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처리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우선순위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 방지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사용자는 일반 수학 수식 그대로 입력만 하면 됨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우선순위와 괄호 처리를 시스템이 자동 처리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수식 정확도 보장 + 사용자의 입력 부담 최소화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SR_10. </a:t>
            </a:r>
            <a:r>
              <a:rPr lang="ko"/>
              <a:t>후위 표기 수식을 스택으로 계산하는 기능</a:t>
            </a:r>
            <a:endParaRPr/>
          </a:p>
        </p:txBody>
      </p:sp>
      <p:graphicFrame>
        <p:nvGraphicFramePr>
          <p:cNvPr id="365" name="Google Shape;365;p50"/>
          <p:cNvGraphicFramePr/>
          <p:nvPr/>
        </p:nvGraphicFramePr>
        <p:xfrm>
          <a:off x="597225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972500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</a:tblGrid>
              <a:tr h="5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토큰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*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/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5419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 상태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6" name="Google Shape;366;p50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변환된 후위 표기 수식을 스택을 이용해 계산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SR_10. 후위 표기 수식을 스택으로 계산하는 기능</a:t>
            </a:r>
            <a:endParaRPr/>
          </a:p>
        </p:txBody>
      </p:sp>
      <p:graphicFrame>
        <p:nvGraphicFramePr>
          <p:cNvPr id="372" name="Google Shape;372;p51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3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evaluate()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실행 후 to_postfix() 호출 성공 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model.evaluate_postfix() 내에서 연산자 발견 시 → 스택에서 피연산자 2개 pop → 연산 수행 후 결과를 다시 push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피연산자 부족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0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으로 나누기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스택에 1개 외 값 남을 경우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후위 표기 스택 연산을 통해 연산 순서를 시스템이 명확하게 처리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피연산자 부족, 0 나눗셈 등 오류 발생 시 즉시 “Error” 안내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괄호, 우선순위가 포함된 복잡한 수식도 안정적으로 계산 가능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SR_11. </a:t>
            </a:r>
            <a:r>
              <a:rPr lang="ko"/>
              <a:t>괄호와 연산자를 자동 보완하는 기능</a:t>
            </a:r>
            <a:r>
              <a:rPr lang="ko"/>
              <a:t> </a:t>
            </a:r>
            <a:endParaRPr/>
          </a:p>
        </p:txBody>
      </p:sp>
      <p:graphicFrame>
        <p:nvGraphicFramePr>
          <p:cNvPr id="378" name="Google Shape;378;p52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시도 시, 자동으로 괄호 쌍을 맞추고, 수식 말단의 불완전한 연산자를 제거하여 계산 가능하도록 보장함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9" name="Google Shape;3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90417"/>
            <a:ext cx="1960950" cy="3198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2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Google Shape;38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5"/>
            <a:ext cx="1960950" cy="319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SR_11. 괄호와 연산자를 자동 보완하는 기능</a:t>
            </a:r>
            <a:endParaRPr/>
          </a:p>
        </p:txBody>
      </p:sp>
      <p:graphicFrame>
        <p:nvGraphicFramePr>
          <p:cNvPr id="387" name="Google Shape;387;p53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50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평가 전(evaluate())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입력 시(handle_lparen/input_rparen())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evaluate()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시 </a:t>
                      </a:r>
                      <a:r>
                        <a:rPr lang="ko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_auto_complete_expression()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을 통해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쌍과 불완전 연산자 자동 보완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input_rparen()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에서는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빈 괄호 `()` 감지 시 자동 제거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() 형태의 빈 괄호 입력시 자동 삭제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수식 평가 시 괄호 개수 부족하면 자동 추가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 오류로 인한 수식 실패를 방지하고,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수식 말단의 불완전한 연산자를 정리하여 계산 가능성을 자동 확보  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사용자의 실수 입력을 보완해 입력 부담을 줄이고 계산 성공률을 높임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1-2. 버튼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3240000" y="13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431300"/>
                <a:gridCol w="1348875"/>
                <a:gridCol w="2749425"/>
              </a:tblGrid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버튼 분류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연결된 동작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함수 (Slot)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handle_digit(‘7’)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handle_digit(‘.’)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handle_operator()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handle_lparen(),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handle_rparen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handle_sign()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등호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handle_equal()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부분 삭제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handle_c()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초기화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handle_ac()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9" y="1070072"/>
            <a:ext cx="2368900" cy="38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508600" y="1404575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상부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08600" y="188415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하부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08600" y="450370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메시지 영역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3-5. </a:t>
            </a:r>
            <a:r>
              <a:rPr lang="ko"/>
              <a:t>예외 처리 및 결과 출력 기능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SR_12. </a:t>
            </a:r>
            <a:r>
              <a:rPr lang="ko"/>
              <a:t>에러 발생 시 오류 메시지를 출력하는 기능</a:t>
            </a:r>
            <a:endParaRPr/>
          </a:p>
        </p:txBody>
      </p:sp>
      <p:sp>
        <p:nvSpPr>
          <p:cNvPr id="398" name="Google Shape;398;p55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99" name="Google Shape;399;p55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 중 오류 발생 시 사용자에게 메시지를 자동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0" name="Google Shape;4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50" y="956635"/>
            <a:ext cx="1960925" cy="319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425" y="992642"/>
            <a:ext cx="1960925" cy="319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SR_12. 에러 발생 시 오류 메시지를 출력하는 기능</a:t>
            </a:r>
            <a:endParaRPr/>
          </a:p>
        </p:txBody>
      </p:sp>
      <p:graphicFrame>
        <p:nvGraphicFramePr>
          <p:cNvPr id="407" name="Google Shape;407;p56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2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후위 표기 수식 평가(evaluate_postfix)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과정에서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0으로 나누기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또는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피연산자 부족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등 오류 발생 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model.evaluate_postfix()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에서 후위 수식 계산 중 계산 오류가 발생하면 “Error”를 반환하고 계산기를 오류 상태로 전환함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0으로 나누기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스택에 1개 외 값 남을 경우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잘못된 수식 입력 시 “Error” 메시지를 통해 피드백 제공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SR_13. </a:t>
            </a:r>
            <a:r>
              <a:rPr lang="ko"/>
              <a:t>입력 UX 보완 메시지를 출력하는 기능</a:t>
            </a:r>
            <a:endParaRPr/>
          </a:p>
        </p:txBody>
      </p:sp>
      <p:sp>
        <p:nvSpPr>
          <p:cNvPr id="413" name="Google Shape;413;p57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14" name="Google Shape;414;p57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입력 실수(소수점 중복, 연산자 누락 등)에 대해 즉시 메시지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52" y="956560"/>
            <a:ext cx="1960950" cy="319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427" y="992622"/>
            <a:ext cx="1960925" cy="319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SR_13. 입력 UX 보완 메시지를 출력하는 기능</a:t>
            </a:r>
            <a:endParaRPr/>
          </a:p>
        </p:txBody>
      </p:sp>
      <p:graphicFrame>
        <p:nvGraphicFramePr>
          <p:cNvPr id="422" name="Google Shape;422;p58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handle_digit(), handle_operator() 내 예외 코드 감지 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“TOO_LONG”, “MULTIPLE_DOT”, “NO_OPERATION” 등 문자열 반환 후 메시지 출력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중복, 숫자 뒤 연산자 누락, 입력 길이 초과 등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실수를 즉시 알려줌으로써 정정 기회를 제공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→ 오류 → 안내 → 재입력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 자연스러운 입력 루프 형성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SR_14. </a:t>
            </a:r>
            <a:r>
              <a:rPr lang="ko"/>
              <a:t>수식과 결과를 라인에 나누어 출력하는 기능</a:t>
            </a:r>
            <a:endParaRPr/>
          </a:p>
        </p:txBody>
      </p:sp>
      <p:sp>
        <p:nvSpPr>
          <p:cNvPr id="428" name="Google Shape;428;p59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29" name="Google Shape;429;p59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결과를 각각 다른 영역(lineEdit, lineEdit_2)에 분리하여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19"/>
            <a:ext cx="1960925" cy="319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585"/>
            <a:ext cx="1960950" cy="319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SR_14. 수식과 결과를 라인에 나누어 출력하는 기능</a:t>
            </a:r>
            <a:endParaRPr/>
          </a:p>
        </p:txBody>
      </p:sp>
      <p:graphicFrame>
        <p:nvGraphicFramePr>
          <p:cNvPr id="437" name="Google Shape;437;p60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3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모든 상태에서 </a:t>
                      </a:r>
                      <a:r>
                        <a:rPr lang="ko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update_display()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호출 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view.update_expression_display(tokens)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EFEFE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view.update_result_display(current)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EFEFE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처리 (ex. 8.0 → “8”)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결과가 없을 경우 “0” 표시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결과의 시각적 분리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계산 흐름을 더 직관적으로 이해할 수 있음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 디스플레이와 유사한 구조 유지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SR_15. </a:t>
            </a:r>
            <a:r>
              <a:rPr lang="ko"/>
              <a:t>정수 결과 시 .0을 제거하여 출력하는 기능</a:t>
            </a:r>
            <a:endParaRPr/>
          </a:p>
        </p:txBody>
      </p:sp>
      <p:sp>
        <p:nvSpPr>
          <p:cNvPr id="443" name="Google Shape;443;p61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44" name="Google Shape;444;p61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결과가 .0으로 끝나는 정수일 경우, .0을 제거하여 깔끔하게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5" name="Google Shape;4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7" y="992585"/>
            <a:ext cx="1960950" cy="319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72"/>
            <a:ext cx="1960950" cy="31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SR_15. 정수 결과 시 .0을 제거하여 출력하는 기능</a:t>
            </a:r>
            <a:endParaRPr/>
          </a:p>
        </p:txBody>
      </p:sp>
      <p:graphicFrame>
        <p:nvGraphicFramePr>
          <p:cNvPr id="452" name="Google Shape;452;p62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2214350"/>
                <a:gridCol w="5835400"/>
              </a:tblGrid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evaluated()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후 상태가 CALCULATED인 경우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view.update_result_display()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내부에서 float → int 캐스팅 수행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.0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외의 소수점 포함 수(예: 2.5)는 그대로 유지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“5.0”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 아닌 ‘5’로 보여주는 직관적인 정리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결과 해석을 더 명확하게 하고, 계산기의 실제 출력 방식과 일치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테스트 및 검증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설계 특징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</a:t>
            </a:r>
            <a:r>
              <a:rPr lang="ko"/>
              <a:t>테스트 설계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테스트 설계</a:t>
            </a:r>
            <a:endParaRPr/>
          </a:p>
        </p:txBody>
      </p:sp>
      <p:sp>
        <p:nvSpPr>
          <p:cNvPr id="468" name="Google Shape;468;p65"/>
          <p:cNvSpPr txBox="1"/>
          <p:nvPr/>
        </p:nvSpPr>
        <p:spPr>
          <a:xfrm>
            <a:off x="4017000" y="1302025"/>
            <a:ext cx="4905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• 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총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6가지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분류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기준</a:t>
            </a:r>
            <a:endParaRPr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• 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총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45개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의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시나리오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9" name="Google Shape;469;p65"/>
          <p:cNvSpPr/>
          <p:nvPr/>
        </p:nvSpPr>
        <p:spPr>
          <a:xfrm>
            <a:off x="719200" y="130202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입력값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65"/>
          <p:cNvSpPr/>
          <p:nvPr/>
        </p:nvSpPr>
        <p:spPr>
          <a:xfrm>
            <a:off x="719200" y="223915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상태 변화: CalcState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65"/>
          <p:cNvSpPr/>
          <p:nvPr/>
        </p:nvSpPr>
        <p:spPr>
          <a:xfrm>
            <a:off x="719200" y="317627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current_input, tokens 변화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65"/>
          <p:cNvSpPr/>
          <p:nvPr/>
        </p:nvSpPr>
        <p:spPr>
          <a:xfrm>
            <a:off x="719200" y="411340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lineEdit 출력 결과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65"/>
          <p:cNvSpPr/>
          <p:nvPr/>
        </p:nvSpPr>
        <p:spPr>
          <a:xfrm>
            <a:off x="1895632" y="1917437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65"/>
          <p:cNvSpPr/>
          <p:nvPr/>
        </p:nvSpPr>
        <p:spPr>
          <a:xfrm>
            <a:off x="1895632" y="2854549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65"/>
          <p:cNvSpPr/>
          <p:nvPr/>
        </p:nvSpPr>
        <p:spPr>
          <a:xfrm>
            <a:off x="1895632" y="3791686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76" name="Google Shape;476;p65"/>
          <p:cNvGraphicFramePr/>
          <p:nvPr/>
        </p:nvGraphicFramePr>
        <p:xfrm>
          <a:off x="4305000" y="228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977100"/>
                <a:gridCol w="2614500"/>
                <a:gridCol w="422400"/>
              </a:tblGrid>
              <a:tr h="370675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분류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 상태 입력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직후 입력 복구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입력 처리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괄호/우선순위 처리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에러 </a:t>
                      </a: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처리 및 에러 방지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초기화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테스트 설계</a:t>
            </a:r>
            <a:endParaRPr/>
          </a:p>
        </p:txBody>
      </p:sp>
      <p:sp>
        <p:nvSpPr>
          <p:cNvPr id="482" name="Google Shape;482;p66"/>
          <p:cNvSpPr/>
          <p:nvPr/>
        </p:nvSpPr>
        <p:spPr>
          <a:xfrm>
            <a:off x="719200" y="130202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입력값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66"/>
          <p:cNvSpPr/>
          <p:nvPr/>
        </p:nvSpPr>
        <p:spPr>
          <a:xfrm>
            <a:off x="719200" y="223915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상태 변화: CalcState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66"/>
          <p:cNvSpPr/>
          <p:nvPr/>
        </p:nvSpPr>
        <p:spPr>
          <a:xfrm>
            <a:off x="719200" y="317627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current_input, tokens 변화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66"/>
          <p:cNvSpPr/>
          <p:nvPr/>
        </p:nvSpPr>
        <p:spPr>
          <a:xfrm>
            <a:off x="719200" y="411340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lineEdit 출력 결과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66"/>
          <p:cNvSpPr/>
          <p:nvPr/>
        </p:nvSpPr>
        <p:spPr>
          <a:xfrm>
            <a:off x="1895632" y="1917437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66"/>
          <p:cNvSpPr/>
          <p:nvPr/>
        </p:nvSpPr>
        <p:spPr>
          <a:xfrm>
            <a:off x="1895632" y="2854549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66"/>
          <p:cNvSpPr/>
          <p:nvPr/>
        </p:nvSpPr>
        <p:spPr>
          <a:xfrm>
            <a:off x="1895632" y="3791686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3864600" y="1884250"/>
            <a:ext cx="5127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각 테스트는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 입력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을 기준으로,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상태 변화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와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 출력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까지의 전체 흐름을 검증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0" name="Google Shape;490;p66"/>
          <p:cNvSpPr/>
          <p:nvPr/>
        </p:nvSpPr>
        <p:spPr>
          <a:xfrm>
            <a:off x="4238250" y="2692250"/>
            <a:ext cx="5928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입력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66"/>
          <p:cNvSpPr/>
          <p:nvPr/>
        </p:nvSpPr>
        <p:spPr>
          <a:xfrm>
            <a:off x="5475750" y="2692250"/>
            <a:ext cx="9675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내부 상태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66"/>
          <p:cNvSpPr/>
          <p:nvPr/>
        </p:nvSpPr>
        <p:spPr>
          <a:xfrm>
            <a:off x="7087950" y="2692250"/>
            <a:ext cx="15300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디스플레이 결과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66"/>
          <p:cNvSpPr/>
          <p:nvPr/>
        </p:nvSpPr>
        <p:spPr>
          <a:xfrm>
            <a:off x="4915200" y="2862050"/>
            <a:ext cx="476400" cy="12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66"/>
          <p:cNvSpPr/>
          <p:nvPr/>
        </p:nvSpPr>
        <p:spPr>
          <a:xfrm>
            <a:off x="6527400" y="2862050"/>
            <a:ext cx="476400" cy="12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3864600" y="3421675"/>
            <a:ext cx="5127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 흐름에 따라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예상 동작과 실제 결과를 비교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하여 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기능의 정확성 및 안정성을 판단함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테스트 설계</a:t>
            </a:r>
            <a:endParaRPr/>
          </a:p>
        </p:txBody>
      </p:sp>
      <p:sp>
        <p:nvSpPr>
          <p:cNvPr id="501" name="Google Shape;501;p67"/>
          <p:cNvSpPr/>
          <p:nvPr/>
        </p:nvSpPr>
        <p:spPr>
          <a:xfrm>
            <a:off x="719200" y="130202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입력값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67"/>
          <p:cNvSpPr/>
          <p:nvPr/>
        </p:nvSpPr>
        <p:spPr>
          <a:xfrm>
            <a:off x="719200" y="223915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상태 변화: CalcState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67"/>
          <p:cNvSpPr/>
          <p:nvPr/>
        </p:nvSpPr>
        <p:spPr>
          <a:xfrm>
            <a:off x="719200" y="317627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current_input, tokens 변화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67"/>
          <p:cNvSpPr/>
          <p:nvPr/>
        </p:nvSpPr>
        <p:spPr>
          <a:xfrm>
            <a:off x="719200" y="411340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lineEdit 출력 결과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67"/>
          <p:cNvSpPr/>
          <p:nvPr/>
        </p:nvSpPr>
        <p:spPr>
          <a:xfrm>
            <a:off x="1895632" y="1917437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67"/>
          <p:cNvSpPr/>
          <p:nvPr/>
        </p:nvSpPr>
        <p:spPr>
          <a:xfrm>
            <a:off x="1895632" y="2854549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67"/>
          <p:cNvSpPr/>
          <p:nvPr/>
        </p:nvSpPr>
        <p:spPr>
          <a:xfrm>
            <a:off x="1895632" y="3791686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67"/>
          <p:cNvSpPr txBox="1"/>
          <p:nvPr/>
        </p:nvSpPr>
        <p:spPr>
          <a:xfrm>
            <a:off x="4114300" y="1521150"/>
            <a:ext cx="4432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결과 요약 (4-2)</a:t>
            </a:r>
            <a:endParaRPr b="1" sz="19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9" name="Google Shape;509;p67"/>
          <p:cNvSpPr txBox="1"/>
          <p:nvPr/>
        </p:nvSpPr>
        <p:spPr>
          <a:xfrm>
            <a:off x="4114300" y="2526025"/>
            <a:ext cx="4432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케이스 (정상흐름) (4-3)</a:t>
            </a:r>
            <a:endParaRPr sz="19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0" name="Google Shape;510;p67"/>
          <p:cNvSpPr txBox="1"/>
          <p:nvPr/>
        </p:nvSpPr>
        <p:spPr>
          <a:xfrm>
            <a:off x="4249200" y="1904050"/>
            <a:ext cx="3997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45개 기능 시나리오의 정상 작동 여부를 확인</a:t>
            </a:r>
            <a:endParaRPr sz="15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67"/>
          <p:cNvSpPr txBox="1"/>
          <p:nvPr/>
        </p:nvSpPr>
        <p:spPr>
          <a:xfrm>
            <a:off x="4211700" y="2915375"/>
            <a:ext cx="3997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대표 TC의 내부 상태 흐름 추적 분석</a:t>
            </a:r>
            <a:endParaRPr sz="15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67"/>
          <p:cNvSpPr txBox="1"/>
          <p:nvPr/>
        </p:nvSpPr>
        <p:spPr>
          <a:xfrm>
            <a:off x="4114300" y="3609450"/>
            <a:ext cx="4432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케이스 (</a:t>
            </a: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예외상황)</a:t>
            </a: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(4-4)</a:t>
            </a:r>
            <a:endParaRPr sz="19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4211700" y="3998800"/>
            <a:ext cx="4335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잘못된 입력에 대한 시스템 보완 및 UX 보호 기능 검증</a:t>
            </a:r>
            <a:endParaRPr sz="15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4-2. </a:t>
            </a:r>
            <a:r>
              <a:rPr lang="ko"/>
              <a:t>테스트 결과 요약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4-2-1. </a:t>
            </a:r>
            <a:r>
              <a:rPr lang="ko"/>
              <a:t>초기 상태 입력 처리</a:t>
            </a:r>
            <a:endParaRPr/>
          </a:p>
        </p:txBody>
      </p:sp>
      <p:graphicFrame>
        <p:nvGraphicFramePr>
          <p:cNvPr id="524" name="Google Shape;524;p69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입력 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AC 또는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 또는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 2회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 → 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0이 아닌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1부터 9까지의 임의의 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입력과 동일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4-2-2. 오류 </a:t>
            </a:r>
            <a:r>
              <a:rPr lang="ko">
                <a:solidFill>
                  <a:srgbClr val="000000"/>
                </a:solidFill>
              </a:rPr>
              <a:t>직후 입력 처리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530" name="Google Shape;530;p70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4-2-3. </a:t>
            </a:r>
            <a:r>
              <a:rPr lang="ko"/>
              <a:t>계산</a:t>
            </a:r>
            <a:r>
              <a:rPr lang="ko"/>
              <a:t> 직후 입력 처리 </a:t>
            </a:r>
            <a:r>
              <a:rPr lang="ko">
                <a:solidFill>
                  <a:srgbClr val="000000"/>
                </a:solidFill>
              </a:rPr>
              <a:t>(1+2= → 5)</a:t>
            </a:r>
            <a:endParaRPr/>
          </a:p>
        </p:txBody>
      </p:sp>
      <p:graphicFrame>
        <p:nvGraphicFramePr>
          <p:cNvPr id="536" name="Google Shape;536;p71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*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4-2-4. </a:t>
            </a:r>
            <a:r>
              <a:rPr lang="ko"/>
              <a:t>우선순위 및 괄호</a:t>
            </a:r>
            <a:endParaRPr/>
          </a:p>
        </p:txBody>
      </p:sp>
      <p:graphicFrame>
        <p:nvGraphicFramePr>
          <p:cNvPr id="542" name="Google Shape;542;p72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곱셈 우선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괄호로 우선순위 변경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중첩 괄호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(1+(2+3))2=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곱셈 먼저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괄호만 사용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괄호 닫기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4-2-5. </a:t>
            </a:r>
            <a:r>
              <a:rPr lang="ko"/>
              <a:t>에러</a:t>
            </a:r>
            <a:r>
              <a:rPr lang="ko"/>
              <a:t> 감지 및 에러 방지</a:t>
            </a:r>
            <a:endParaRPr/>
          </a:p>
        </p:txBody>
      </p:sp>
      <p:graphicFrame>
        <p:nvGraphicFramePr>
          <p:cNvPr id="548" name="Google Shape;548;p73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0으로 나누기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생략 곱셈 테스트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2(3+4)=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수식이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 괄호 닫기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(1+(1+=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(1+(1))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이중 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(4+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-3=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5 - 3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2-1. MVC </a:t>
            </a:r>
            <a:r>
              <a:rPr lang="ko"/>
              <a:t>구조</a:t>
            </a:r>
            <a:endParaRPr/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521100"/>
                <a:gridCol w="4008500"/>
              </a:tblGrid>
              <a:tr h="3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PyQt 앱을 Model, View, Controller로 역할 분리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각 모듈은 서로 직접 접근하지 않고 Controller를 통해 간접 연결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2" name="Google Shape;132;p20"/>
          <p:cNvGraphicFramePr/>
          <p:nvPr/>
        </p:nvGraphicFramePr>
        <p:xfrm>
          <a:off x="3240300" y="218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532975"/>
                <a:gridCol w="3996025"/>
              </a:tblGrid>
              <a:tr h="262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요소별 설명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Controller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중심 허브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View와 Model 모두를 알고 있고,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호출과 반영을 직접 처리함.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로직, 상태 처리 전담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직접 UI 업데이트는 하지 않음.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인터페이스와 signal 전달자 역할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자체 로직 없음.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3" name="Google Shape;133;p20"/>
          <p:cNvSpPr/>
          <p:nvPr/>
        </p:nvSpPr>
        <p:spPr>
          <a:xfrm>
            <a:off x="356550" y="1452575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View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356550" y="2742400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Controller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356550" y="4032225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Model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1328875" y="2026388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328875" y="3316213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/>
          <p:nvPr/>
        </p:nvSpPr>
        <p:spPr>
          <a:xfrm rot="10800000">
            <a:off x="1626525" y="2026388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/>
          <p:nvPr/>
        </p:nvSpPr>
        <p:spPr>
          <a:xfrm rot="10800000">
            <a:off x="1626525" y="3316213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80650" y="2085325"/>
            <a:ext cx="813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signal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816475" y="3407088"/>
            <a:ext cx="813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호출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1775325" y="3407100"/>
            <a:ext cx="972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결과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811850" y="2085325"/>
            <a:ext cx="1336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update_xxx()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4-2-7. </a:t>
            </a:r>
            <a:r>
              <a:rPr lang="ko"/>
              <a:t>초기화</a:t>
            </a:r>
            <a:endParaRPr/>
          </a:p>
        </p:txBody>
      </p:sp>
      <p:graphicFrame>
        <p:nvGraphicFramePr>
          <p:cNvPr id="554" name="Google Shape;554;p74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33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하단 입력 상태에서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2+(3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하단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입력 상태에서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2+(3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하단 입력 없는 상태에서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4-3. </a:t>
            </a:r>
            <a:r>
              <a:rPr lang="ko"/>
              <a:t>테스트 케이스 (</a:t>
            </a:r>
            <a:r>
              <a:rPr lang="ko"/>
              <a:t>정상 흐름</a:t>
            </a:r>
            <a:r>
              <a:rPr lang="ko"/>
              <a:t>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4-3. </a:t>
            </a:r>
            <a:r>
              <a:rPr lang="ko"/>
              <a:t>정상 흐름 테스트 케이스</a:t>
            </a:r>
            <a:endParaRPr/>
          </a:p>
        </p:txBody>
      </p:sp>
      <p:graphicFrame>
        <p:nvGraphicFramePr>
          <p:cNvPr id="565" name="Google Shape;565;p76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732275"/>
                <a:gridCol w="4260325"/>
                <a:gridCol w="3492600"/>
              </a:tblGrid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검증 포인트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상태에서 숫자 입력 시 정상 입력 흐름으로 전환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복구 처리 및 상태 초기화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연산자 입력 시 수식이 이어지는지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결과의 연산 연장 처리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여는 괄호 입력 시 수식 확장 흐름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여는 괄호 입력시 자동 곱셈 여부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중첩 괄호 수식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Shunting Yard 기반 우선순위 처리 검증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뒤 괄호 입력 시 자동 곱셈 삽입 여부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암시적 곱셈 처리 로직 검증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6" name="Google Shape;566;p76"/>
          <p:cNvSpPr txBox="1"/>
          <p:nvPr/>
        </p:nvSpPr>
        <p:spPr>
          <a:xfrm>
            <a:off x="0" y="35271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검증만으로는 내부 로직의 정확성을 완전히 판단하기 어려움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7" name="Google Shape;567;p76"/>
          <p:cNvSpPr txBox="1"/>
          <p:nvPr/>
        </p:nvSpPr>
        <p:spPr>
          <a:xfrm>
            <a:off x="13" y="38796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따라서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대표 TC 5개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를 선정하여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상태(state, tokens, current_input)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를 단계별로 추적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8" name="Google Shape;568;p76"/>
          <p:cNvSpPr txBox="1"/>
          <p:nvPr/>
        </p:nvSpPr>
        <p:spPr>
          <a:xfrm>
            <a:off x="0" y="42396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이를 통해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정상 흐름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괄호 처리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에러 복구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UX 보호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의 정확성 검증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4-3-1. </a:t>
            </a:r>
            <a:r>
              <a:rPr lang="ko"/>
              <a:t>오류 상태에서 숫자 입력 </a:t>
            </a:r>
            <a:r>
              <a:rPr lang="ko">
                <a:solidFill>
                  <a:srgbClr val="000000"/>
                </a:solidFill>
              </a:rPr>
              <a:t>(TC_10)</a:t>
            </a:r>
            <a:endParaRPr/>
          </a:p>
        </p:txBody>
      </p:sp>
      <p:graphicFrame>
        <p:nvGraphicFramePr>
          <p:cNvPr id="574" name="Google Shape;574;p77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476375"/>
                <a:gridCol w="654175"/>
                <a:gridCol w="1292625"/>
                <a:gridCol w="1481825"/>
                <a:gridCol w="1490725"/>
                <a:gridCol w="1544150"/>
                <a:gridCol w="154415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‘/’, ‘0’]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4-3-2. </a:t>
            </a:r>
            <a:r>
              <a:rPr lang="ko"/>
              <a:t>계산</a:t>
            </a:r>
            <a:r>
              <a:rPr lang="ko"/>
              <a:t> </a:t>
            </a:r>
            <a:r>
              <a:rPr lang="ko"/>
              <a:t>직후</a:t>
            </a:r>
            <a:r>
              <a:rPr lang="ko"/>
              <a:t> </a:t>
            </a:r>
            <a:r>
              <a:rPr lang="ko"/>
              <a:t>연산자</a:t>
            </a:r>
            <a:r>
              <a:rPr lang="ko"/>
              <a:t> 입력 (TC_</a:t>
            </a:r>
            <a:r>
              <a:rPr lang="ko"/>
              <a:t>2</a:t>
            </a:r>
            <a:r>
              <a:rPr lang="ko"/>
              <a:t>0) </a:t>
            </a:r>
            <a:endParaRPr/>
          </a:p>
        </p:txBody>
      </p:sp>
      <p:graphicFrame>
        <p:nvGraphicFramePr>
          <p:cNvPr id="580" name="Google Shape;580;p78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476375"/>
                <a:gridCol w="654175"/>
                <a:gridCol w="1292625"/>
                <a:gridCol w="1481825"/>
                <a:gridCol w="1490725"/>
                <a:gridCol w="1544150"/>
                <a:gridCol w="154415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‘+’, ‘2’]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[‘3’, ‘+’]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9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4-3-3. 계산 직후 </a:t>
            </a:r>
            <a:r>
              <a:rPr lang="ko"/>
              <a:t>괄호</a:t>
            </a:r>
            <a:r>
              <a:rPr lang="ko"/>
              <a:t> 입력 (TC_22) </a:t>
            </a:r>
            <a:endParaRPr/>
          </a:p>
        </p:txBody>
      </p:sp>
      <p:graphicFrame>
        <p:nvGraphicFramePr>
          <p:cNvPr id="586" name="Google Shape;586;p79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476375"/>
                <a:gridCol w="654175"/>
                <a:gridCol w="1292625"/>
                <a:gridCol w="1481825"/>
                <a:gridCol w="1490725"/>
                <a:gridCol w="1544150"/>
                <a:gridCol w="154415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‘+’, ‘2’]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['3', '*',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3*(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0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4-3-4. </a:t>
            </a:r>
            <a:r>
              <a:rPr lang="ko"/>
              <a:t>중첩 괄호 수식 계산</a:t>
            </a:r>
            <a:r>
              <a:rPr lang="ko"/>
              <a:t> (TC_30) </a:t>
            </a:r>
            <a:endParaRPr/>
          </a:p>
        </p:txBody>
      </p:sp>
      <p:graphicFrame>
        <p:nvGraphicFramePr>
          <p:cNvPr id="592" name="Google Shape;592;p80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476375"/>
                <a:gridCol w="654175"/>
                <a:gridCol w="1292625"/>
                <a:gridCol w="1038125"/>
                <a:gridCol w="2567475"/>
                <a:gridCol w="1171425"/>
                <a:gridCol w="1283825"/>
              </a:tblGrid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')', ')']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')', ')', '*']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11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')', ')', '*', '2']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1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4-3-5. </a:t>
            </a:r>
            <a:r>
              <a:rPr lang="ko"/>
              <a:t>숫자 뒤 괄호 입력</a:t>
            </a:r>
            <a:r>
              <a:rPr lang="ko"/>
              <a:t> 입력 (TC_34) </a:t>
            </a:r>
            <a:endParaRPr/>
          </a:p>
        </p:txBody>
      </p:sp>
      <p:graphicFrame>
        <p:nvGraphicFramePr>
          <p:cNvPr id="598" name="Google Shape;598;p81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'+', '4',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'+', '4',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4-4. </a:t>
            </a:r>
            <a:r>
              <a:rPr lang="ko"/>
              <a:t>테스트 케이스 (</a:t>
            </a:r>
            <a:r>
              <a:rPr lang="ko"/>
              <a:t>예외 상황</a:t>
            </a:r>
            <a:r>
              <a:rPr lang="ko"/>
              <a:t>)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4-4. </a:t>
            </a:r>
            <a:r>
              <a:rPr lang="ko"/>
              <a:t>테스트 케이스 (예외 상황)</a:t>
            </a:r>
            <a:endParaRPr/>
          </a:p>
        </p:txBody>
      </p:sp>
      <p:graphicFrame>
        <p:nvGraphicFramePr>
          <p:cNvPr id="609" name="Google Shape;609;p83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732275"/>
                <a:gridCol w="4260325"/>
                <a:gridCol w="3492600"/>
              </a:tblGrid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검증 포인트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연산자로 끝나는 수식 후 등호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자동 보정 및 Error 처리 여부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닫는 괄호 부족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닫는 괄호 부족 시 자동 괄호 추가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괄호를 이중으로 닫음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여는 괄호 없이 닫는 괄호 무시 처리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안에 연산자만 존재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불완전 수식 정리 및 자동 보완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소수점을 두 번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중복 방지 및 메시지 출력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0" name="Google Shape;610;p83"/>
          <p:cNvSpPr txBox="1"/>
          <p:nvPr/>
        </p:nvSpPr>
        <p:spPr>
          <a:xfrm>
            <a:off x="13" y="37272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예외 상황 검증을 통해 사용자 오류 입력을 방어하고 시스템의 안정성을 높임</a:t>
            </a:r>
            <a:endParaRPr sz="16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1" name="Google Shape;611;p83"/>
          <p:cNvSpPr txBox="1"/>
          <p:nvPr/>
        </p:nvSpPr>
        <p:spPr>
          <a:xfrm>
            <a:off x="0" y="40872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상태 기반 흐름 추적은 아니지만, </a:t>
            </a:r>
            <a:r>
              <a:rPr b="1" lang="ko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예외 조건에 대한 보호 로직과 UX 대응</a:t>
            </a:r>
            <a:r>
              <a:rPr lang="ko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에 초점을 둔 검증</a:t>
            </a:r>
            <a:endParaRPr sz="16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2-2. 상태 기반 입력 처리</a:t>
            </a:r>
            <a:endParaRPr/>
          </a:p>
        </p:txBody>
      </p:sp>
      <p:graphicFrame>
        <p:nvGraphicFramePr>
          <p:cNvPr id="149" name="Google Shape;149;p21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521100"/>
                <a:gridCol w="4008500"/>
              </a:tblGrid>
              <a:tr h="8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CalcState 상태(Enum)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◦READY, INPUTTING, CALCULATED, 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상태에 따라 입력 흐름을 제어함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◦CALCULATED 상태에서 숫자 입력 시 자동 초기화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◦ERROR 상태에서 입력 시 자동 리셋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무결성 유지 및 사용자 의도 반영 설계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8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예시 흐름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완료(CALCULATED) 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숫자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수식 초기화 후 입력 시작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에러 발생(ERROR) 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숫자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전체 리셋 후 입력 시작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00" y="1019500"/>
            <a:ext cx="2618401" cy="392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4-4-1. 수식 끝에 연산자가 오는 경우 (TC_37)</a:t>
            </a:r>
            <a:endParaRPr/>
          </a:p>
        </p:txBody>
      </p:sp>
      <p:graphicFrame>
        <p:nvGraphicFramePr>
          <p:cNvPr id="617" name="Google Shape;617;p84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['5',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['5']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5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4-4-2. </a:t>
            </a:r>
            <a:r>
              <a:rPr lang="ko"/>
              <a:t>닫는 괄호 부족</a:t>
            </a:r>
            <a:r>
              <a:rPr lang="ko"/>
              <a:t> (TC_38) </a:t>
            </a:r>
            <a:endParaRPr/>
          </a:p>
        </p:txBody>
      </p:sp>
      <p:graphicFrame>
        <p:nvGraphicFramePr>
          <p:cNvPr id="623" name="Google Shape;623;p85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'(', '1',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'(', '1',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1+(1)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4-4-3. </a:t>
            </a:r>
            <a:r>
              <a:rPr lang="ko"/>
              <a:t>괄호를 이중으로 닫음</a:t>
            </a:r>
            <a:r>
              <a:rPr lang="ko"/>
              <a:t> (TC_39)</a:t>
            </a:r>
            <a:endParaRPr/>
          </a:p>
        </p:txBody>
      </p:sp>
      <p:graphicFrame>
        <p:nvGraphicFramePr>
          <p:cNvPr id="629" name="Google Shape;629;p86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'+', '3',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'+', '3',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4-4-4. 괄</a:t>
            </a:r>
            <a:r>
              <a:rPr lang="ko"/>
              <a:t>호 닫기 전 연산자로 끝남</a:t>
            </a:r>
            <a:r>
              <a:rPr lang="ko"/>
              <a:t> (TC_40)</a:t>
            </a:r>
            <a:endParaRPr/>
          </a:p>
        </p:txBody>
      </p:sp>
      <p:graphicFrame>
        <p:nvGraphicFramePr>
          <p:cNvPr id="635" name="Google Shape;635;p87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['(', '4', '+']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(4+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['(', '4', ')']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(4)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8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4-4-5. </a:t>
            </a:r>
            <a:r>
              <a:rPr lang="ko"/>
              <a:t>소수점 중복 입력 처리</a:t>
            </a:r>
            <a:r>
              <a:rPr lang="ko"/>
              <a:t> (TC_42) </a:t>
            </a:r>
            <a:endParaRPr/>
          </a:p>
        </p:txBody>
      </p:sp>
      <p:graphicFrame>
        <p:nvGraphicFramePr>
          <p:cNvPr id="641" name="Google Shape;641;p88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349850"/>
                <a:gridCol w="480400"/>
                <a:gridCol w="949275"/>
                <a:gridCol w="1145750"/>
                <a:gridCol w="751850"/>
                <a:gridCol w="1380950"/>
                <a:gridCol w="1215250"/>
                <a:gridCol w="221070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</a:t>
                      </a: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소수점은 한 번만 입력할 수 있습니다.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4-5. </a:t>
            </a:r>
            <a:r>
              <a:rPr lang="ko"/>
              <a:t>테스트 결과 요약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4-5. </a:t>
            </a:r>
            <a:r>
              <a:rPr lang="ko"/>
              <a:t>테스트 결과 요약</a:t>
            </a:r>
            <a:endParaRPr/>
          </a:p>
        </p:txBody>
      </p:sp>
      <p:graphicFrame>
        <p:nvGraphicFramePr>
          <p:cNvPr id="652" name="Google Shape;652;p90"/>
          <p:cNvGraphicFramePr/>
          <p:nvPr/>
        </p:nvGraphicFramePr>
        <p:xfrm>
          <a:off x="525000" y="119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600800"/>
                <a:gridCol w="1600800"/>
                <a:gridCol w="1600800"/>
                <a:gridCol w="1600800"/>
                <a:gridCol w="1600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테스트 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통과율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 기능 테스트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후 입력 처리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입력 처리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우선순위 및 괄호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방지/정정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총계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45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45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2-5. </a:t>
            </a:r>
            <a:r>
              <a:rPr lang="ko"/>
              <a:t>입력-연산 파이프라인</a:t>
            </a:r>
            <a:endParaRPr/>
          </a:p>
        </p:txBody>
      </p:sp>
      <p:graphicFrame>
        <p:nvGraphicFramePr>
          <p:cNvPr id="156" name="Google Shape;156;p22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521100"/>
                <a:gridCol w="4008500"/>
              </a:tblGrid>
              <a:tr h="44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to_postfix() 함수에서 후위 표기법으로 변환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evaluate_postfix() 함수에서 스택 계산 수행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우선순위 적용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 *, / 에 +, - 보다 높은 우선순위 적용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 중첩, 소수점 연산 등 복합 수식 지원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복잡한 수식도 정확하게 계산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표준 계산기 수준의 수식 평가 기능 구현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57" name="Google Shape;157;p22"/>
          <p:cNvGrpSpPr/>
          <p:nvPr/>
        </p:nvGrpSpPr>
        <p:grpSpPr>
          <a:xfrm>
            <a:off x="397141" y="1070073"/>
            <a:ext cx="2368815" cy="3866919"/>
            <a:chOff x="319200" y="1227675"/>
            <a:chExt cx="2659200" cy="3518900"/>
          </a:xfrm>
        </p:grpSpPr>
        <p:sp>
          <p:nvSpPr>
            <p:cNvPr id="158" name="Google Shape;158;p22"/>
            <p:cNvSpPr/>
            <p:nvPr/>
          </p:nvSpPr>
          <p:spPr>
            <a:xfrm>
              <a:off x="319200" y="12276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숫자/연산자 입력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319200" y="20015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tokens 리스트에 저장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319200" y="27754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후위 표기법으로 변환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319200" y="35493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스택 기반 계산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19200" y="43232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결과 출력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1476750" y="17038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1476750" y="24777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1476750" y="32516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1476750" y="40255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2-6. QTimer </a:t>
            </a:r>
            <a:r>
              <a:rPr lang="ko"/>
              <a:t>기반 UX 개선</a:t>
            </a:r>
            <a:endParaRPr/>
          </a:p>
        </p:txBody>
      </p:sp>
      <p:graphicFrame>
        <p:nvGraphicFramePr>
          <p:cNvPr id="172" name="Google Shape;172;p23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{EE3D453D-5F44-4DCC-B063-E07E80419A68}</a:tableStyleId>
              </a:tblPr>
              <a:tblGrid>
                <a:gridCol w="1521100"/>
                <a:gridCol w="4008500"/>
              </a:tblGrid>
              <a:tr h="8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입력 오류 발생 시 메시지 출력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◦textBrowser.setText()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2초 후 자동 메시지 삭제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◦QTimer.singleshot()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출력 대상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개수 불일치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중복 소수점 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중복 입력 등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UX 개선 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오류 메시지 수동 제거 불필요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자연스럽고 끊김 없는 입력 흐름 유지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사용자 실수는 알려주되, 흐름은 방해하지 않음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0" y="1070075"/>
            <a:ext cx="2368900" cy="386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